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8"/>
  </p:notesMasterIdLst>
  <p:sldIdLst>
    <p:sldId id="272" r:id="rId2"/>
    <p:sldId id="263" r:id="rId3"/>
    <p:sldId id="274" r:id="rId4"/>
    <p:sldId id="273" r:id="rId5"/>
    <p:sldId id="267" r:id="rId6"/>
    <p:sldId id="276" r:id="rId7"/>
    <p:sldId id="295" r:id="rId8"/>
    <p:sldId id="294" r:id="rId9"/>
    <p:sldId id="311" r:id="rId10"/>
    <p:sldId id="298" r:id="rId11"/>
    <p:sldId id="312" r:id="rId12"/>
    <p:sldId id="313" r:id="rId13"/>
    <p:sldId id="315" r:id="rId14"/>
    <p:sldId id="316" r:id="rId15"/>
    <p:sldId id="278" r:id="rId16"/>
    <p:sldId id="284" r:id="rId17"/>
    <p:sldId id="285" r:id="rId18"/>
    <p:sldId id="317" r:id="rId19"/>
    <p:sldId id="318" r:id="rId20"/>
    <p:sldId id="287" r:id="rId21"/>
    <p:sldId id="289" r:id="rId22"/>
    <p:sldId id="290" r:id="rId23"/>
    <p:sldId id="293" r:id="rId24"/>
    <p:sldId id="292" r:id="rId25"/>
    <p:sldId id="305" r:id="rId26"/>
    <p:sldId id="265" r:id="rId27"/>
    <p:sldId id="306" r:id="rId28"/>
    <p:sldId id="307" r:id="rId29"/>
    <p:sldId id="264" r:id="rId30"/>
    <p:sldId id="308" r:id="rId31"/>
    <p:sldId id="261" r:id="rId32"/>
    <p:sldId id="309" r:id="rId33"/>
    <p:sldId id="266" r:id="rId34"/>
    <p:sldId id="310" r:id="rId35"/>
    <p:sldId id="291" r:id="rId36"/>
    <p:sldId id="271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C3E33"/>
    <a:srgbClr val="97E4FF"/>
    <a:srgbClr val="99FF66"/>
    <a:srgbClr val="FFFF71"/>
    <a:srgbClr val="FFD297"/>
    <a:srgbClr val="FF9409"/>
    <a:srgbClr val="FCDD10"/>
    <a:srgbClr val="FF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26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2021/10/10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3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02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21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77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673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0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11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7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09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92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8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1829263" y="269341"/>
            <a:ext cx="8533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</a:rPr>
              <a:t>Thứ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Hai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ngày</a:t>
            </a:r>
            <a:r>
              <a:rPr lang="en-US" altLang="zh-CN" sz="4000" dirty="0">
                <a:solidFill>
                  <a:srgbClr val="C00000"/>
                </a:solidFill>
              </a:rPr>
              <a:t> 11 </a:t>
            </a:r>
            <a:r>
              <a:rPr lang="en-US" altLang="zh-CN" sz="4000" dirty="0" err="1">
                <a:solidFill>
                  <a:srgbClr val="C00000"/>
                </a:solidFill>
              </a:rPr>
              <a:t>tháng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10 </a:t>
            </a:r>
            <a:r>
              <a:rPr lang="en-US" altLang="zh-CN" sz="4000" dirty="0" err="1">
                <a:solidFill>
                  <a:srgbClr val="C00000"/>
                </a:solidFill>
              </a:rPr>
              <a:t>năm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2021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1" y="1539413"/>
            <a:ext cx="10733858" cy="262383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5806112" y="1637453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9939" y="70711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đường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lớp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vi-VN" altLang="zh-CN" sz="3200" dirty="0">
                <a:solidFill>
                  <a:srgbClr val="C00000"/>
                </a:solidFill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hình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939" y="3286500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đặt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tốt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6161" y="5573499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Tôn</a:t>
            </a:r>
            <a:r>
              <a:rPr lang="zh-CN" altLang="en-US" sz="3200" dirty="0"/>
              <a:t> </a:t>
            </a:r>
            <a:r>
              <a:rPr lang="vi-VN" altLang="zh-CN" sz="3200" dirty="0"/>
              <a:t>Hưng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977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7317" y="989706"/>
            <a:ext cx="6161472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300501" y="103928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316" y="3802211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94526" y="4060205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61630" y="112969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629" y="395394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927221" y="158250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6048655" y="1495619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4030" y="63181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đường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lớp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vi-VN" altLang="zh-CN" sz="3200" dirty="0">
                <a:solidFill>
                  <a:srgbClr val="C00000"/>
                </a:solidFill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hình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53" y="3290892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đặt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tốt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7372" y="5577891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Tôn</a:t>
            </a:r>
            <a:r>
              <a:rPr lang="zh-CN" altLang="en-US" sz="3200" dirty="0"/>
              <a:t> </a:t>
            </a:r>
            <a:r>
              <a:rPr lang="vi-VN" altLang="zh-CN" sz="3200" dirty="0"/>
              <a:t>Hưng</a:t>
            </a:r>
            <a:endParaRPr lang="zh-CN" alt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92383" y="479447"/>
            <a:ext cx="5535901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458" y="616112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2383" y="3227460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0" y="3287333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7317" y="989706"/>
            <a:ext cx="6161472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300501" y="103928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316" y="3802211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94526" y="4060205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VNI-Avo" pitchFamily="2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61630" y="112969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629" y="395394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927221" y="158250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98838" y="1626691"/>
            <a:ext cx="219508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98838" y="2122835"/>
            <a:ext cx="1864156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23113" y="2632286"/>
            <a:ext cx="1736567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55111" y="3120705"/>
            <a:ext cx="1731089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00944" y="4934266"/>
            <a:ext cx="1327661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978070" y="5888189"/>
            <a:ext cx="770970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3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6048655" y="1495619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4030" y="63181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53" y="3290892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7372" y="5577891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/>
              <a:t>Tôn</a:t>
            </a:r>
            <a:r>
              <a:rPr lang="zh-CN" altLang="en-US" sz="3200" dirty="0"/>
              <a:t> </a:t>
            </a:r>
            <a:r>
              <a:rPr lang="vi-VN" altLang="zh-CN" sz="3200" dirty="0"/>
              <a:t>Hưng</a:t>
            </a:r>
            <a:endParaRPr lang="zh-CN" alt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492383" y="479447"/>
            <a:ext cx="5535901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458" y="616112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2383" y="3227460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0" y="3287333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44305" y="4766215"/>
            <a:ext cx="997558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190" y="1904930"/>
            <a:ext cx="4974136" cy="25024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64944" y="494571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nhóm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203" y="1852937"/>
            <a:ext cx="58497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B050"/>
                </a:solidFill>
              </a:rPr>
              <a:t>Yêu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cầu</a:t>
            </a:r>
            <a:endParaRPr lang="zh-CN" altLang="en-US" sz="3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solidFill>
                  <a:srgbClr val="00B050"/>
                </a:solidFill>
              </a:rPr>
              <a:t>Phân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công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đọc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theo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buổi</a:t>
            </a:r>
            <a:endParaRPr lang="zh-CN" altLang="en-US" sz="3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solidFill>
                  <a:srgbClr val="00B050"/>
                </a:solidFill>
              </a:rPr>
              <a:t>Tất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cả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thành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viên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đều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đọc</a:t>
            </a:r>
            <a:endParaRPr lang="zh-CN" altLang="en-US" sz="3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 err="1">
                <a:solidFill>
                  <a:srgbClr val="00B050"/>
                </a:solidFill>
              </a:rPr>
              <a:t>Giải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nghĩa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từ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cùng</a:t>
            </a:r>
            <a:r>
              <a:rPr lang="zh-CN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</a:rPr>
              <a:t>nhau</a:t>
            </a:r>
            <a:endParaRPr lang="zh-CN" alt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08190" y="5719038"/>
            <a:ext cx="2884641" cy="840658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0745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3499586" y="5759233"/>
            <a:ext cx="3449719" cy="11098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ĐỌC TRƯỚC 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3" y="485333"/>
            <a:ext cx="614857" cy="68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8135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2295" y="3449319"/>
            <a:ext cx="211089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ràng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7253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543" y="2964405"/>
            <a:ext cx="3886920" cy="3893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48" y="275693"/>
            <a:ext cx="9291109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17317" y="989706"/>
            <a:ext cx="6161472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300501" y="103928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7316" y="3802211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6" name="Teardrop 15"/>
          <p:cNvSpPr/>
          <p:nvPr/>
        </p:nvSpPr>
        <p:spPr>
          <a:xfrm>
            <a:off x="294526" y="4060205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Hiền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Thảo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61630" y="112969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Nào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Minh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Nguyệt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Hiền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Thảo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Nào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Tuấn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Dũng, Phương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Mai…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bao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bấy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hay!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629" y="395394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còn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bụng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Bao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ước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927221" y="158250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673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6048655" y="1495619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4030" y="63181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Như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vô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rơi, 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53" y="3290892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Suốt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đời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Nhắc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tốt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càng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7372" y="5577891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Tôn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Hưng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2383" y="479447"/>
            <a:ext cx="5535901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4458" y="616112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2383" y="3227460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0" y="3287333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606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33" y="-56984"/>
            <a:ext cx="5483045" cy="4514551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713778" y="1971997"/>
            <a:ext cx="4657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Nói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với</a:t>
            </a:r>
            <a:r>
              <a:rPr lang="zh-CN" altLang="en-US" sz="3200" dirty="0"/>
              <a:t> </a:t>
            </a:r>
            <a:r>
              <a:rPr lang="en-US" altLang="zh-CN" sz="3200" dirty="0" err="1"/>
              <a:t>bạn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về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của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theo</a:t>
            </a:r>
            <a:r>
              <a:rPr lang="zh-CN" altLang="en-US" sz="3200" dirty="0"/>
              <a:t> </a:t>
            </a:r>
            <a:r>
              <a:rPr lang="en-US" altLang="zh-CN" sz="3200" dirty="0" err="1"/>
              <a:t>gợi</a:t>
            </a:r>
            <a:r>
              <a:rPr lang="zh-CN" altLang="en-US" sz="3200" dirty="0"/>
              <a:t> </a:t>
            </a:r>
            <a:r>
              <a:rPr lang="en-US" altLang="zh-CN" sz="3200" dirty="0"/>
              <a:t>ý</a:t>
            </a:r>
            <a:endParaRPr lang="zh-CN" alt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419546" y="-66470"/>
            <a:ext cx="3440410" cy="2983550"/>
            <a:chOff x="5419545" y="-66470"/>
            <a:chExt cx="3793544" cy="3352801"/>
          </a:xfrm>
        </p:grpSpPr>
        <p:pic>
          <p:nvPicPr>
            <p:cNvPr id="1026" name="Picture 2" descr="Pin on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308" y1="19863" x2="40923" y2="24144"/>
                          <a14:foregroundMark x1="54923" y1="20890" x2="54923" y2="24829"/>
                          <a14:foregroundMark x1="68000" y1="26370" x2="64000" y2="28938"/>
                          <a14:foregroundMark x1="77538" y1="37500" x2="74154" y2="38185"/>
                          <a14:foregroundMark x1="25846" y1="28425" x2="28000" y2="31678"/>
                          <a14:foregroundMark x1="21077" y1="43664" x2="24923" y2="45377"/>
                          <a14:foregroundMark x1="24462" y1="59075" x2="20615" y2="61130"/>
                          <a14:foregroundMark x1="35692" y1="71575" x2="34462" y2="73801"/>
                          <a14:foregroundMark x1="48308" y1="76370" x2="48154" y2="78253"/>
                          <a14:foregroundMark x1="62615" y1="74315" x2="64308" y2="75342"/>
                          <a14:foregroundMark x1="73385" y1="65240" x2="75077" y2="66438"/>
                          <a14:foregroundMark x1="77692" y1="52226" x2="80154" y2="52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2427" r="11684" b="14628"/>
            <a:stretch/>
          </p:blipFill>
          <p:spPr bwMode="auto">
            <a:xfrm>
              <a:off x="5419545" y="-66470"/>
              <a:ext cx="3793544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610350" y="1085850"/>
              <a:ext cx="1409700" cy="1104955"/>
            </a:xfrm>
            <a:prstGeom prst="ellipse">
              <a:avLst/>
            </a:prstGeom>
            <a:solidFill>
              <a:srgbClr val="FCDD10"/>
            </a:solidFill>
            <a:ln>
              <a:solidFill>
                <a:srgbClr val="FCDD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6129849" y="911966"/>
            <a:ext cx="193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Tên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endParaRPr lang="zh-CN" altLang="en-US" sz="3200" dirty="0"/>
          </a:p>
          <a:p>
            <a:pPr algn="ctr"/>
            <a:r>
              <a:rPr lang="zh-CN" altLang="en-US" sz="3200" dirty="0"/>
              <a:t> </a:t>
            </a:r>
            <a:r>
              <a:rPr lang="en-US" altLang="zh-CN" sz="3200" dirty="0" err="1"/>
              <a:t>là</a:t>
            </a:r>
            <a:r>
              <a:rPr lang="zh-CN" altLang="en-US" sz="3200" dirty="0"/>
              <a:t> </a:t>
            </a:r>
            <a:r>
              <a:rPr lang="en-US" altLang="zh-CN" sz="3200" dirty="0" err="1"/>
              <a:t>gì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430337" y="1450575"/>
            <a:ext cx="3876855" cy="3362120"/>
            <a:chOff x="5419545" y="-66470"/>
            <a:chExt cx="3793544" cy="3352801"/>
          </a:xfrm>
        </p:grpSpPr>
        <p:pic>
          <p:nvPicPr>
            <p:cNvPr id="14" name="Picture 2" descr="Pin on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308" y1="19863" x2="40923" y2="24144"/>
                          <a14:foregroundMark x1="54923" y1="20890" x2="54923" y2="24829"/>
                          <a14:foregroundMark x1="68000" y1="26370" x2="64000" y2="28938"/>
                          <a14:foregroundMark x1="77538" y1="37500" x2="74154" y2="38185"/>
                          <a14:foregroundMark x1="25846" y1="28425" x2="28000" y2="31678"/>
                          <a14:foregroundMark x1="21077" y1="43664" x2="24923" y2="45377"/>
                          <a14:foregroundMark x1="24462" y1="59075" x2="20615" y2="61130"/>
                          <a14:foregroundMark x1="35692" y1="71575" x2="34462" y2="73801"/>
                          <a14:foregroundMark x1="48308" y1="76370" x2="48154" y2="78253"/>
                          <a14:foregroundMark x1="62615" y1="74315" x2="64308" y2="75342"/>
                          <a14:foregroundMark x1="73385" y1="65240" x2="75077" y2="66438"/>
                          <a14:foregroundMark x1="77692" y1="52226" x2="80154" y2="52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2427" r="11684" b="14628"/>
            <a:stretch/>
          </p:blipFill>
          <p:spPr bwMode="auto">
            <a:xfrm>
              <a:off x="5419545" y="-66470"/>
              <a:ext cx="3793544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6610350" y="1085850"/>
              <a:ext cx="1409700" cy="1104955"/>
            </a:xfrm>
            <a:prstGeom prst="ellipse">
              <a:avLst/>
            </a:prstGeom>
            <a:solidFill>
              <a:srgbClr val="FCDD10"/>
            </a:solidFill>
            <a:ln>
              <a:solidFill>
                <a:srgbClr val="FCDD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9402205" y="2593026"/>
            <a:ext cx="193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Ai </a:t>
            </a:r>
            <a:r>
              <a:rPr lang="en-US" altLang="zh-CN" sz="3200" dirty="0" err="1"/>
              <a:t>đặt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cho</a:t>
            </a:r>
            <a:r>
              <a:rPr lang="zh-CN" altLang="en-US" sz="3200" dirty="0"/>
              <a:t> </a:t>
            </a:r>
            <a:r>
              <a:rPr lang="en-US" altLang="zh-CN" sz="3200" dirty="0" err="1"/>
              <a:t>em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34498" y="3229721"/>
            <a:ext cx="4422619" cy="3713292"/>
            <a:chOff x="5419545" y="-66470"/>
            <a:chExt cx="3793544" cy="3352801"/>
          </a:xfrm>
        </p:grpSpPr>
        <p:pic>
          <p:nvPicPr>
            <p:cNvPr id="18" name="Picture 2" descr="Pin on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308" y1="19863" x2="40923" y2="24144"/>
                          <a14:foregroundMark x1="54923" y1="20890" x2="54923" y2="24829"/>
                          <a14:foregroundMark x1="68000" y1="26370" x2="64000" y2="28938"/>
                          <a14:foregroundMark x1="77538" y1="37500" x2="74154" y2="38185"/>
                          <a14:foregroundMark x1="25846" y1="28425" x2="28000" y2="31678"/>
                          <a14:foregroundMark x1="21077" y1="43664" x2="24923" y2="45377"/>
                          <a14:foregroundMark x1="24462" y1="59075" x2="20615" y2="61130"/>
                          <a14:foregroundMark x1="35692" y1="71575" x2="34462" y2="73801"/>
                          <a14:foregroundMark x1="48308" y1="76370" x2="48154" y2="78253"/>
                          <a14:foregroundMark x1="62615" y1="74315" x2="64308" y2="75342"/>
                          <a14:foregroundMark x1="73385" y1="65240" x2="75077" y2="66438"/>
                          <a14:foregroundMark x1="77692" y1="52226" x2="80154" y2="52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1" t="12427" r="11684" b="14628"/>
            <a:stretch/>
          </p:blipFill>
          <p:spPr bwMode="auto">
            <a:xfrm>
              <a:off x="5419545" y="-66470"/>
              <a:ext cx="3793544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6610350" y="1085850"/>
              <a:ext cx="1409700" cy="1104955"/>
            </a:xfrm>
            <a:prstGeom prst="ellipse">
              <a:avLst/>
            </a:prstGeom>
            <a:solidFill>
              <a:srgbClr val="FCDD10"/>
            </a:solidFill>
            <a:ln>
              <a:solidFill>
                <a:srgbClr val="FCDD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5847139" y="4284616"/>
            <a:ext cx="1930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+mj-lt"/>
                <a:cs typeface="Calibri" panose="020F0502020204030204" pitchFamily="34" charset="0"/>
              </a:rPr>
              <a:t>Ý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nghĩa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của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+mj-lt"/>
                <a:cs typeface="Calibri" panose="020F0502020204030204" pitchFamily="34" charset="0"/>
              </a:rPr>
              <a:t>gì</a:t>
            </a:r>
            <a:r>
              <a:rPr lang="en-US" altLang="zh-CN" sz="3200" dirty="0">
                <a:latin typeface="+mj-lt"/>
                <a:cs typeface="Calibri" panose="020F0502020204030204" pitchFamily="34" charset="0"/>
              </a:rPr>
              <a:t>?</a:t>
            </a:r>
            <a:endParaRPr lang="zh-CN" altLang="en-US" sz="32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5551" y="2036161"/>
            <a:ext cx="731520" cy="731520"/>
            <a:chOff x="2076774" y="2479729"/>
            <a:chExt cx="731520" cy="731520"/>
          </a:xfrm>
        </p:grpSpPr>
        <p:sp>
          <p:nvSpPr>
            <p:cNvPr id="22" name="Rounded Rectangle 21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/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257" y="35466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</a:rPr>
              <a:t>nghĩa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5393" y="221625"/>
            <a:ext cx="850864" cy="8508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5787" y="1573127"/>
            <a:ext cx="1835246" cy="783193"/>
          </a:xfrm>
          <a:prstGeom prst="roundRect">
            <a:avLst/>
          </a:prstGeom>
          <a:solidFill>
            <a:srgbClr val="FFD1C5"/>
          </a:solidFill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8343" y="1641885"/>
            <a:ext cx="10127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Không có hình thể, không nhìn thấy được.</a:t>
            </a:r>
          </a:p>
        </p:txBody>
      </p:sp>
    </p:spTree>
    <p:extLst>
      <p:ext uri="{BB962C8B-B14F-4D97-AF65-F5344CB8AC3E}">
        <p14:creationId xmlns:p14="http://schemas.microsoft.com/office/powerpoint/2010/main" val="23640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2885427D-2809-4A79-88DA-CC61D7F62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19809176">
            <a:off x="2597031" y="-234883"/>
            <a:ext cx="1335031" cy="1786536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070375" y="115826"/>
            <a:ext cx="6349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95475" y="1142853"/>
            <a:ext cx="10086974" cy="1245055"/>
            <a:chOff x="-780809" y="-41802"/>
            <a:chExt cx="11631391" cy="1245055"/>
          </a:xfrm>
        </p:grpSpPr>
        <p:sp>
          <p:nvSpPr>
            <p:cNvPr id="7" name="Rectangle 6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Khi đặt tên, cha mẹ ao ước điều gì cho con?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-780809" y="-41802"/>
              <a:ext cx="782417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95475" y="2499111"/>
            <a:ext cx="10126739" cy="1551409"/>
            <a:chOff x="-826663" y="-41802"/>
            <a:chExt cx="11677245" cy="1551409"/>
          </a:xfrm>
        </p:grpSpPr>
        <p:sp>
          <p:nvSpPr>
            <p:cNvPr id="18" name="Rectangle 17"/>
            <p:cNvSpPr/>
            <p:nvPr/>
          </p:nvSpPr>
          <p:spPr>
            <a:xfrm>
              <a:off x="-312717" y="376906"/>
              <a:ext cx="11163299" cy="1132701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Dòng thơ nào trong khổ 3 cho thấy cái tên cha mẹ đặt rất đáng quý?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-826663" y="-41802"/>
              <a:ext cx="82827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95475" y="4050520"/>
            <a:ext cx="10117214" cy="1245055"/>
            <a:chOff x="-815679" y="-41802"/>
            <a:chExt cx="11666261" cy="1245055"/>
          </a:xfrm>
        </p:grpSpPr>
        <p:sp>
          <p:nvSpPr>
            <p:cNvPr id="24" name="Rectangle 23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nhắc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-815679" y="-41802"/>
              <a:ext cx="817288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5475" y="5384020"/>
            <a:ext cx="10096499" cy="1245055"/>
            <a:chOff x="-791793" y="-41802"/>
            <a:chExt cx="11642375" cy="1245055"/>
          </a:xfrm>
        </p:grpSpPr>
        <p:sp>
          <p:nvSpPr>
            <p:cNvPr id="27" name="Rectangle 26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-791793" y="-41802"/>
              <a:ext cx="79340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6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2893" y="2839579"/>
            <a:ext cx="4850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6775" y="2839579"/>
            <a:ext cx="4696876" cy="230832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ardrop 6"/>
          <p:cNvSpPr/>
          <p:nvPr/>
        </p:nvSpPr>
        <p:spPr>
          <a:xfrm>
            <a:off x="243985" y="3057271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3330" y="2830660"/>
            <a:ext cx="5898620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Cha mẹ ao ước những điều tốt đẹp sẽ đến với con.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42893" y="209403"/>
            <a:ext cx="10086974" cy="1245055"/>
            <a:chOff x="-780809" y="-41802"/>
            <a:chExt cx="11631391" cy="1245055"/>
          </a:xfrm>
        </p:grpSpPr>
        <p:sp>
          <p:nvSpPr>
            <p:cNvPr id="10" name="Rectangle 9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Khi đặt tên, cha mẹ ao ước điều gì cho con?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-780809" y="-41802"/>
              <a:ext cx="782417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62700" y="2513543"/>
            <a:ext cx="5445694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Dòng thơ </a:t>
            </a:r>
          </a:p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“Như viên ngọc vô hình”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1063" y="2529616"/>
            <a:ext cx="51977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rơi, không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2789" y="2349749"/>
            <a:ext cx="5416061" cy="266805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0" y="2731235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09675" y="270261"/>
            <a:ext cx="10448925" cy="1356257"/>
            <a:chOff x="-826663" y="-41802"/>
            <a:chExt cx="12048761" cy="1356257"/>
          </a:xfrm>
        </p:grpSpPr>
        <p:sp>
          <p:nvSpPr>
            <p:cNvPr id="16" name="Rectangle 15"/>
            <p:cNvSpPr/>
            <p:nvPr/>
          </p:nvSpPr>
          <p:spPr>
            <a:xfrm>
              <a:off x="-312717" y="376906"/>
              <a:ext cx="11534815" cy="937549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Dòng thơ nào trong khổ 3 cho thấy cái tên cha mẹ đặt rất đáng quý?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-826663" y="-41802"/>
              <a:ext cx="82827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0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14160" y="2513543"/>
            <a:ext cx="5377114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Cái tên nhắc bạn nhỏ làm người tốt.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1948" y="2212910"/>
            <a:ext cx="6719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5263" y="2212911"/>
            <a:ext cx="5535901" cy="2338236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</a:endParaRPr>
          </a:p>
        </p:txBody>
      </p:sp>
      <p:sp>
        <p:nvSpPr>
          <p:cNvPr id="20" name="Teardrop 19"/>
          <p:cNvSpPr/>
          <p:nvPr/>
        </p:nvSpPr>
        <p:spPr>
          <a:xfrm>
            <a:off x="182880" y="2272784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VNI-Avo" pitchFamily="2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2557" y="0"/>
            <a:ext cx="10117214" cy="1245055"/>
            <a:chOff x="-815679" y="-41802"/>
            <a:chExt cx="11666261" cy="1245055"/>
          </a:xfrm>
        </p:grpSpPr>
        <p:sp>
          <p:nvSpPr>
            <p:cNvPr id="10" name="Rectangle 9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nhắc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-815679" y="-41802"/>
              <a:ext cx="817288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64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66060" y="2163023"/>
            <a:ext cx="7749540" cy="1328023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Em giới thiệu tên mình với bạn/người mới quen.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6060" y="3850853"/>
            <a:ext cx="7749540" cy="715089"/>
          </a:xfrm>
          <a:prstGeom prst="roundRect">
            <a:avLst/>
          </a:prstGeom>
          <a:solidFill>
            <a:srgbClr val="FFE1D9"/>
          </a:solidFill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Khi người đó hỏi tên mình.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38250" y="37909"/>
            <a:ext cx="10096499" cy="1245055"/>
            <a:chOff x="-791793" y="-41802"/>
            <a:chExt cx="11642375" cy="1245055"/>
          </a:xfrm>
        </p:grpSpPr>
        <p:sp>
          <p:nvSpPr>
            <p:cNvPr id="13" name="Rectangle 12"/>
            <p:cNvSpPr/>
            <p:nvPr/>
          </p:nvSpPr>
          <p:spPr>
            <a:xfrm>
              <a:off x="-312717" y="376907"/>
              <a:ext cx="11163299" cy="826346"/>
            </a:xfrm>
            <a:prstGeom prst="rect">
              <a:avLst/>
            </a:prstGeom>
            <a:noFill/>
            <a:ln w="28575" cap="flat" cmpd="sng" algn="ctr">
              <a:solidFill>
                <a:srgbClr val="70AD47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-791793" y="-41802"/>
              <a:ext cx="793401" cy="64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5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6" y="106680"/>
            <a:ext cx="9620434" cy="6196429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690551" y="875720"/>
            <a:ext cx="709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591960" y="2850751"/>
            <a:ext cx="87754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gắm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4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6" y="106680"/>
            <a:ext cx="9620434" cy="6196429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437905" y="1020695"/>
            <a:ext cx="5083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Liên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hệ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bản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thân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702015" y="3204894"/>
            <a:ext cx="892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Em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nên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để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xứng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đáng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tên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zh-CN" altLang="en-US" sz="4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sz="4400" dirty="0" err="1">
                <a:solidFill>
                  <a:schemeClr val="accent5">
                    <a:lumMod val="75000"/>
                  </a:schemeClr>
                </a:solidFill>
              </a:rPr>
              <a:t>mình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zh-CN" alt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543" y="2964405"/>
            <a:ext cx="3886920" cy="3893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45" y="251313"/>
            <a:ext cx="9291109" cy="33835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4574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31c5afe5f647f440cd4aa0ac0913fb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4363" y="121921"/>
            <a:ext cx="5348243" cy="3785552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27365" y="1284922"/>
            <a:ext cx="3750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Đọc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lại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khổ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thơ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7866" y="117587"/>
            <a:ext cx="6161474" cy="246894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8" name="Teardrop 17"/>
          <p:cNvSpPr/>
          <p:nvPr/>
        </p:nvSpPr>
        <p:spPr>
          <a:xfrm>
            <a:off x="4695076" y="375581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93998" y="253870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còn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bụng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Bao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nhiêu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cha ước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93999" y="2864169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lớp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Như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vô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rơi, không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17866" y="2746397"/>
            <a:ext cx="6161474" cy="237135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2" name="Teardrop 21"/>
          <p:cNvSpPr/>
          <p:nvPr/>
        </p:nvSpPr>
        <p:spPr>
          <a:xfrm>
            <a:off x="4656793" y="2880996"/>
            <a:ext cx="464771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76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1757929" y="269341"/>
            <a:ext cx="8676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</a:rPr>
              <a:t>Thứ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Hai,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ngày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11 </a:t>
            </a:r>
            <a:r>
              <a:rPr lang="en-US" altLang="zh-CN" sz="4000" dirty="0" err="1">
                <a:solidFill>
                  <a:srgbClr val="C00000"/>
                </a:solidFill>
              </a:rPr>
              <a:t>tháng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10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</a:rPr>
              <a:t>năm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2021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30" y="1552150"/>
            <a:ext cx="7412327" cy="3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7860" y="-99382"/>
            <a:ext cx="4830083" cy="3099753"/>
            <a:chOff x="-967860" y="-99382"/>
            <a:chExt cx="4830083" cy="3099753"/>
          </a:xfrm>
        </p:grpSpPr>
        <p:pic>
          <p:nvPicPr>
            <p:cNvPr id="2" name="图片 1" descr="b331c5afe5f647f440cd4aa0ac0913fb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7860" y="-99382"/>
              <a:ext cx="4830083" cy="3099753"/>
            </a:xfrm>
            <a:prstGeom prst="rect">
              <a:avLst/>
            </a:prstGeom>
          </p:spPr>
        </p:pic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xmlns="" id="{94AAAAED-4D83-41E3-BB60-D604328DBD4C}"/>
                </a:ext>
              </a:extLst>
            </p:cNvPr>
            <p:cNvSpPr txBox="1"/>
            <p:nvPr/>
          </p:nvSpPr>
          <p:spPr>
            <a:xfrm>
              <a:off x="181645" y="707436"/>
              <a:ext cx="3262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/>
                <a:t>Học</a:t>
              </a:r>
              <a:r>
                <a:rPr lang="zh-CN" altLang="en-US" sz="3600" dirty="0"/>
                <a:t> </a:t>
              </a:r>
              <a:r>
                <a:rPr lang="en-US" altLang="zh-CN" sz="3600" dirty="0" err="1"/>
                <a:t>thuộc</a:t>
              </a:r>
              <a:r>
                <a:rPr lang="zh-CN" altLang="en-US" sz="3600" dirty="0"/>
                <a:t> </a:t>
              </a:r>
              <a:r>
                <a:rPr lang="en-US" altLang="zh-CN" sz="3600" dirty="0" err="1"/>
                <a:t>lòng</a:t>
              </a:r>
              <a:r>
                <a:rPr lang="zh-CN" altLang="en-US" sz="3600" dirty="0"/>
                <a:t> </a:t>
              </a:r>
              <a:r>
                <a:rPr lang="en-US" altLang="zh-CN" sz="3600" dirty="0" err="1"/>
                <a:t>khổ</a:t>
              </a:r>
              <a:r>
                <a:rPr lang="zh-CN" altLang="en-US" sz="3600" dirty="0"/>
                <a:t> </a:t>
              </a:r>
              <a:r>
                <a:rPr lang="vi-VN" altLang="zh-CN" sz="3600" dirty="0"/>
                <a:t>thơ</a:t>
              </a:r>
              <a:r>
                <a:rPr lang="zh-CN" altLang="en-US" sz="3600" dirty="0"/>
                <a:t> </a:t>
              </a:r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231893" y="2561285"/>
            <a:ext cx="6049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83201" y="2515565"/>
            <a:ext cx="6423853" cy="334911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ardrop 12"/>
          <p:cNvSpPr/>
          <p:nvPr/>
        </p:nvSpPr>
        <p:spPr>
          <a:xfrm>
            <a:off x="2403920" y="2666204"/>
            <a:ext cx="469229" cy="445491"/>
          </a:xfrm>
          <a:prstGeom prst="teardrop">
            <a:avLst/>
          </a:prstGeom>
          <a:solidFill>
            <a:srgbClr val="97E4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11728" y="267170"/>
            <a:ext cx="671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Thử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thách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zh-CN" altLang="en-US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b="1" i="1" dirty="0" err="1">
                <a:solidFill>
                  <a:schemeClr val="accent6">
                    <a:lumMod val="75000"/>
                  </a:schemeClr>
                </a:solidFill>
              </a:rPr>
              <a:t>nhớ</a:t>
            </a:r>
            <a:r>
              <a:rPr lang="en-US" altLang="zh-CN" sz="36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zh-CN" altLang="en-US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4470" y="1246045"/>
            <a:ext cx="1578044" cy="698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123400" y="2655405"/>
            <a:ext cx="866675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88422" y="3411509"/>
            <a:ext cx="866378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82010" y="4870884"/>
            <a:ext cx="920489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40923" y="2677634"/>
            <a:ext cx="1296354" cy="614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607" y="1246045"/>
            <a:ext cx="1578044" cy="698869"/>
          </a:xfrm>
          <a:prstGeom prst="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195816" y="2666204"/>
            <a:ext cx="996580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257002" y="2657065"/>
            <a:ext cx="1397798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13860" y="3401436"/>
            <a:ext cx="881956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87692" y="4131839"/>
            <a:ext cx="1802383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300405" y="4870884"/>
            <a:ext cx="819800" cy="614932"/>
          </a:xfrm>
          <a:prstGeom prst="roundRect">
            <a:avLst/>
          </a:prstGeom>
          <a:solidFill>
            <a:srgbClr val="FFF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40744" y="1246045"/>
            <a:ext cx="1578044" cy="698869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255257" y="4109577"/>
            <a:ext cx="2533165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65415" y="4870884"/>
            <a:ext cx="1048444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51191" y="4870884"/>
            <a:ext cx="902618" cy="61493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ee519948487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1" y="4724400"/>
            <a:ext cx="3228974" cy="232727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8992" y="304800"/>
            <a:ext cx="7521558" cy="4419600"/>
            <a:chOff x="-1689622" y="-99383"/>
            <a:chExt cx="4830083" cy="3099753"/>
          </a:xfrm>
        </p:grpSpPr>
        <p:pic>
          <p:nvPicPr>
            <p:cNvPr id="27" name="图片 1" descr="b331c5afe5f647f440cd4aa0ac0913fb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89622" y="-99383"/>
              <a:ext cx="4830083" cy="3099753"/>
            </a:xfrm>
            <a:prstGeom prst="rect">
              <a:avLst/>
            </a:prstGeom>
          </p:spPr>
        </p:pic>
        <p:sp>
          <p:nvSpPr>
            <p:cNvPr id="28" name="文本框 18">
              <a:extLst>
                <a:ext uri="{FF2B5EF4-FFF2-40B4-BE49-F238E27FC236}">
                  <a16:creationId xmlns:a16="http://schemas.microsoft.com/office/drawing/2014/main" xmlns="" id="{94AAAAED-4D83-41E3-BB60-D604328DBD4C}"/>
                </a:ext>
              </a:extLst>
            </p:cNvPr>
            <p:cNvSpPr txBox="1"/>
            <p:nvPr/>
          </p:nvSpPr>
          <p:spPr>
            <a:xfrm>
              <a:off x="-621658" y="770523"/>
              <a:ext cx="3358422" cy="1359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lòng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khổ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zh-CN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zh-CN" altLang="en-US" sz="4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endPara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48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8" y="58056"/>
            <a:ext cx="1110086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0580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Tree, Cartoon Vector, Tree Vector, Trees PNG and Vector with  Transparent Background for Free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0" b="89500" l="9833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4000" r="12694" b="9333"/>
          <a:stretch/>
        </p:blipFill>
        <p:spPr bwMode="auto">
          <a:xfrm>
            <a:off x="6665456" y="175396"/>
            <a:ext cx="6768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ĩ thuật lớp 4/chủ đề 4/em sáng tạo cùng những con chữ/Ngọc NguyễnTV/mỹ  thuật Đan Mạch.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0764" b="5902"/>
          <a:stretch/>
        </p:blipFill>
        <p:spPr bwMode="auto">
          <a:xfrm>
            <a:off x="632433" y="3276600"/>
            <a:ext cx="6033023" cy="3202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3" y="353141"/>
            <a:ext cx="4901609" cy="18045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8280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ĩ thuật lớp 4/chủ đề 4/em sáng tạo cùng những con chữ/Ngọc NguyễnTV/mỹ  thuật Đan Mạch.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0764" b="5902"/>
          <a:stretch/>
        </p:blipFill>
        <p:spPr bwMode="auto">
          <a:xfrm>
            <a:off x="5505451" y="3410262"/>
            <a:ext cx="2396517" cy="1272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rtoon Tree, Cartoon Vector, Tree Vector, Trees PNG and Vector with  Transparent Background for Free Downlo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00" b="89500" l="9833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4000" r="12694" b="9333"/>
          <a:stretch/>
        </p:blipFill>
        <p:spPr bwMode="auto">
          <a:xfrm>
            <a:off x="4305300" y="-1928187"/>
            <a:ext cx="9681154" cy="90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7888633" y="1733694"/>
            <a:ext cx="13335" cy="1676568"/>
          </a:xfrm>
          <a:prstGeom prst="line">
            <a:avLst/>
          </a:prstGeom>
          <a:ln w="76200">
            <a:solidFill>
              <a:srgbClr val="4C3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05451" y="925889"/>
            <a:ext cx="103936" cy="2547479"/>
          </a:xfrm>
          <a:prstGeom prst="line">
            <a:avLst/>
          </a:prstGeom>
          <a:ln w="76200">
            <a:solidFill>
              <a:srgbClr val="4C3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9" y="248210"/>
            <a:ext cx="490160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ters ABC English alphabet, Cartoon summer art word, cartoon Character,  english, text png | PNG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952500"/>
            <a:ext cx="4293503" cy="557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lticolored Characters Cartoon Vector Alphabets Stock Vector (Royalty  Free) 2410232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0"/>
          <a:stretch/>
        </p:blipFill>
        <p:spPr bwMode="auto">
          <a:xfrm>
            <a:off x="6625705" y="1002175"/>
            <a:ext cx="5124607" cy="557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1257029">
            <a:off x="106480" y="194234"/>
            <a:ext cx="2044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4000" b="1" kern="1200" dirty="0" err="1">
                <a:ln w="28575">
                  <a:noFill/>
                </a:ln>
                <a:gradFill flip="none" rotWithShape="1">
                  <a:gsLst>
                    <a:gs pos="0">
                      <a:srgbClr val="F47264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47264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47264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站酷快乐体2016修订版" panose="02010600030101010101" pitchFamily="2" charset="-122"/>
                <a:cs typeface="Calibri" panose="020F0502020204030204" pitchFamily="34" charset="0"/>
              </a:rPr>
              <a:t>Mẫu</a:t>
            </a:r>
            <a:endParaRPr lang="en-US" altLang="zh-CN" sz="4000" b="1" kern="1200" dirty="0">
              <a:ln w="28575">
                <a:noFill/>
              </a:ln>
              <a:gradFill flip="none" rotWithShape="1">
                <a:gsLst>
                  <a:gs pos="0">
                    <a:srgbClr val="F47264">
                      <a:lumMod val="75000"/>
                      <a:shade val="30000"/>
                      <a:satMod val="115000"/>
                    </a:srgbClr>
                  </a:gs>
                  <a:gs pos="50000">
                    <a:srgbClr val="F47264">
                      <a:lumMod val="75000"/>
                      <a:shade val="67500"/>
                      <a:satMod val="115000"/>
                    </a:srgbClr>
                  </a:gs>
                  <a:gs pos="100000">
                    <a:srgbClr val="F47264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 rot="20487199">
            <a:off x="190500" y="-180730"/>
            <a:ext cx="3495430" cy="3495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4"/>
            <a:ext cx="8806672" cy="29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78789" y="182366"/>
            <a:ext cx="4131353" cy="6408934"/>
            <a:chOff x="6464076" y="49475"/>
            <a:chExt cx="4131353" cy="6408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Oval Callout 10"/>
            <p:cNvSpPr/>
            <p:nvPr/>
          </p:nvSpPr>
          <p:spPr>
            <a:xfrm>
              <a:off x="7928429" y="49475"/>
              <a:ext cx="2667000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35727" y="430107"/>
              <a:ext cx="26597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7993" y="1556258"/>
            <a:ext cx="6771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7993" y="2297213"/>
            <a:ext cx="6575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504" t="18483" r="11768" b="58162"/>
          <a:stretch/>
        </p:blipFill>
        <p:spPr>
          <a:xfrm>
            <a:off x="843751" y="3038168"/>
            <a:ext cx="5732125" cy="355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61767" y="0"/>
            <a:ext cx="6514109" cy="9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543" y="3442194"/>
            <a:ext cx="3409950" cy="3415806"/>
          </a:xfrm>
          <a:prstGeom prst="rect">
            <a:avLst/>
          </a:prstGeom>
        </p:spPr>
      </p:pic>
      <p:pic>
        <p:nvPicPr>
          <p:cNvPr id="21" name="图片 1" descr="19"/>
          <p:cNvPicPr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217" y="4857"/>
            <a:ext cx="1643424" cy="1579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55" y="367336"/>
            <a:ext cx="5748065" cy="36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152058" y="208233"/>
            <a:ext cx="4362036" cy="584333"/>
          </a:xfrm>
          <a:prstGeom prst="roundRect">
            <a:avLst>
              <a:gd name="adj" fmla="val 11805"/>
            </a:avLst>
          </a:prstGeom>
          <a:solidFill>
            <a:srgbClr val="FFCF77">
              <a:alpha val="76000"/>
            </a:srgb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Lắng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b="1" kern="0" dirty="0" err="1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r>
              <a:rPr lang="en-US" altLang="zh-CN" sz="3200" b="1" kern="0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9048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17930" y="417388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46769" y="116877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769" y="376310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2687401" y="0"/>
            <a:ext cx="5597827" cy="79802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175926" y="187790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  <p:sp>
        <p:nvSpPr>
          <p:cNvPr id="13" name="Oval 12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7123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939" y="707113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đường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theo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đến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lớp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vi-VN" altLang="zh-CN" sz="3200" dirty="0">
                <a:solidFill>
                  <a:srgbClr val="C00000"/>
                </a:solidFill>
              </a:rPr>
              <a:t>Như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viên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ngọc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vô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hình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rơi, không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mất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939" y="3286500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</a:rPr>
              <a:t>Cái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đặt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Suốt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cùng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Nhắc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làm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người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tốt</a:t>
            </a:r>
            <a:endParaRPr lang="zh-CN" altLang="en-US" sz="3200" dirty="0">
              <a:solidFill>
                <a:srgbClr val="C00000"/>
              </a:solidFill>
            </a:endParaRPr>
          </a:p>
          <a:p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càng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thêm</a:t>
            </a:r>
            <a:r>
              <a:rPr lang="en-US" altLang="zh-CN" sz="3200" dirty="0">
                <a:solidFill>
                  <a:srgbClr val="C00000"/>
                </a:solidFill>
              </a:rPr>
              <a:t>.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6161" y="5573499"/>
            <a:ext cx="3951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Hưng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26" t="18167" r="5926" b="58833"/>
          <a:stretch/>
        </p:blipFill>
        <p:spPr>
          <a:xfrm>
            <a:off x="5806112" y="1637453"/>
            <a:ext cx="604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41644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30123" y="636551"/>
            <a:ext cx="4238542" cy="5701301"/>
            <a:chOff x="6464076" y="49475"/>
            <a:chExt cx="4764621" cy="6408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5309" t="24172" r="-1359" b="21444"/>
            <a:stretch/>
          </p:blipFill>
          <p:spPr>
            <a:xfrm>
              <a:off x="6464076" y="1162509"/>
              <a:ext cx="3332515" cy="52959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Oval Callout 7"/>
            <p:cNvSpPr/>
            <p:nvPr/>
          </p:nvSpPr>
          <p:spPr>
            <a:xfrm>
              <a:off x="7928429" y="49475"/>
              <a:ext cx="3300268" cy="1284484"/>
            </a:xfrm>
            <a:prstGeom prst="wedgeEllipseCallout">
              <a:avLst>
                <a:gd name="adj1" fmla="val -42976"/>
                <a:gd name="adj2" fmla="val 49152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65662" y="375160"/>
              <a:ext cx="2425805" cy="518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8867" y="1207881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867" y="3802211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bụng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đẽ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 ước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3477" b="39694"/>
          <a:stretch/>
        </p:blipFill>
        <p:spPr>
          <a:xfrm>
            <a:off x="346769" y="76732"/>
            <a:ext cx="5597827" cy="7980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333552" y="46174"/>
            <a:ext cx="3515842" cy="590377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175926" y="173276"/>
            <a:ext cx="812800" cy="624114"/>
          </a:xfrm>
          <a:prstGeom prst="ellipse">
            <a:avLst/>
          </a:prstGeom>
          <a:solidFill>
            <a:srgbClr val="FFFF99">
              <a:alpha val="5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LUN</a:t>
            </a:r>
          </a:p>
          <a:p>
            <a:pPr algn="ctr"/>
            <a:r>
              <a:rPr lang="en-US" sz="1400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8345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668</TotalTime>
  <Words>1063</Words>
  <Application>Microsoft Office PowerPoint</Application>
  <PresentationFormat>Custom</PresentationFormat>
  <Paragraphs>241</Paragraphs>
  <Slides>36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User</cp:lastModifiedBy>
  <cp:revision>82</cp:revision>
  <dcterms:created xsi:type="dcterms:W3CDTF">2017-08-18T03:02:00Z</dcterms:created>
  <dcterms:modified xsi:type="dcterms:W3CDTF">2021-10-10T08:21:45Z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